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1" r:id="rId1"/>
  </p:sldMasterIdLst>
  <p:sldIdLst>
    <p:sldId id="256" r:id="rId2"/>
    <p:sldId id="265" r:id="rId3"/>
    <p:sldId id="257" r:id="rId4"/>
    <p:sldId id="263" r:id="rId5"/>
    <p:sldId id="264" r:id="rId6"/>
    <p:sldId id="258" r:id="rId7"/>
    <p:sldId id="268" r:id="rId8"/>
    <p:sldId id="259" r:id="rId9"/>
    <p:sldId id="261" r:id="rId10"/>
    <p:sldId id="266" r:id="rId11"/>
    <p:sldId id="271" r:id="rId12"/>
    <p:sldId id="269" r:id="rId13"/>
    <p:sldId id="270" r:id="rId14"/>
    <p:sldId id="260" r:id="rId15"/>
    <p:sldId id="262" r:id="rId16"/>
    <p:sldId id="273" r:id="rId17"/>
    <p:sldId id="272" r:id="rId18"/>
    <p:sldId id="267"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169" autoAdjust="0"/>
  </p:normalViewPr>
  <p:slideViewPr>
    <p:cSldViewPr snapToGrid="0" snapToObjects="1">
      <p:cViewPr varScale="1">
        <p:scale>
          <a:sx n="80" d="100"/>
          <a:sy n="80" d="100"/>
        </p:scale>
        <p:origin x="-1160" y="-2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F2B72A-444D-1A43-9130-FCF99BC40BCE}"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9F2B72A-444D-1A43-9130-FCF99BC40BCE}"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9F2B72A-444D-1A43-9130-FCF99BC40BCE}" type="datetimeFigureOut">
              <a:rPr lang="en-US" smtClean="0"/>
              <a:pPr/>
              <a:t>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9F2B72A-444D-1A43-9130-FCF99BC40BCE}"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2B72A-444D-1A43-9130-FCF99BC40BCE}" type="datetimeFigureOut">
              <a:rPr lang="en-US" smtClean="0"/>
              <a:pPr/>
              <a:t>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A9F2B72A-444D-1A43-9130-FCF99BC40BCE}" type="datetimeFigureOut">
              <a:rPr lang="en-US" smtClean="0"/>
              <a:pPr/>
              <a:t>10/20/11</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64D708F4-9CE0-1343-B901-788524CACB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 Id="rId3"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 Id="rId3" Type="http://schemas.openxmlformats.org/officeDocument/2006/relationships/hyperlink" Target="http://planetoverhaul.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 Id="rId3" Type="http://schemas.openxmlformats.org/officeDocument/2006/relationships/hyperlink" Target="http://www.sapphireenergy.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video" Target="file://localhost/Users/admin%20(Deleted)/Desktop/movies%20and%20images/dar.mp4" TargetMode="External"/><Relationship Id="rId2" Type="http://schemas.openxmlformats.org/officeDocument/2006/relationships/slideLayout" Target="../slideLayouts/slideLayout2.xm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hyperlink" Target="energy4me.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quitcoal.org/" TargetMode="External"/><Relationship Id="rId4" Type="http://schemas.openxmlformats.org/officeDocument/2006/relationships/image" Target="../media/image9.gif"/><Relationship Id="rId5" Type="http://schemas.openxmlformats.org/officeDocument/2006/relationships/hyperlink" Target="http://www.wou.edu/" TargetMode="External"/><Relationship Id="rId1" Type="http://schemas.openxmlformats.org/officeDocument/2006/relationships/slideLayout" Target="../slideLayouts/slideLayout9.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1" Type="http://schemas.openxmlformats.org/officeDocument/2006/relationships/video" Target="file://localhost/Users/admin%20(Deleted)/Desktop/greenhouse/solar%20oven.mp4" TargetMode="Externa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smtClean="0"/>
              <a:t>Energy</a:t>
            </a:r>
            <a:endParaRPr lang="en-US" sz="1800" dirty="0"/>
          </a:p>
        </p:txBody>
      </p:sp>
      <p:sp>
        <p:nvSpPr>
          <p:cNvPr id="13" name="Subtitle 12"/>
          <p:cNvSpPr>
            <a:spLocks noGrp="1"/>
          </p:cNvSpPr>
          <p:nvPr>
            <p:ph type="subTitle" idx="1"/>
          </p:nvPr>
        </p:nvSpPr>
        <p:spPr/>
        <p:txBody>
          <a:bodyPr>
            <a:normAutofit fontScale="92500" lnSpcReduction="10000"/>
          </a:bodyPr>
          <a:lstStyle/>
          <a:p>
            <a:r>
              <a:rPr lang="en-US" dirty="0" smtClean="0"/>
              <a:t>ASPDP Water, Energy and Waste:</a:t>
            </a:r>
          </a:p>
          <a:p>
            <a:r>
              <a:rPr lang="en-US" dirty="0" smtClean="0"/>
              <a:t>Integrating Themes of Sustainability</a:t>
            </a:r>
          </a:p>
          <a:p>
            <a:r>
              <a:rPr lang="en-US" dirty="0" smtClean="0"/>
              <a:t>Sessions 4 and 5, October 21 -22,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796924"/>
          </a:xfrm>
        </p:spPr>
        <p:txBody>
          <a:bodyPr/>
          <a:lstStyle/>
          <a:p>
            <a:r>
              <a:rPr lang="en-US" dirty="0" smtClean="0"/>
              <a:t>Hydroelectric</a:t>
            </a:r>
            <a:endParaRPr lang="en-US" dirty="0"/>
          </a:p>
        </p:txBody>
      </p:sp>
      <p:pic>
        <p:nvPicPr>
          <p:cNvPr id="6" name="Content Placeholder 5" descr="hydro.jpg"/>
          <p:cNvPicPr>
            <a:picLocks noGrp="1" noChangeAspect="1"/>
          </p:cNvPicPr>
          <p:nvPr>
            <p:ph idx="1"/>
          </p:nvPr>
        </p:nvPicPr>
        <p:blipFill>
          <a:blip r:embed="rId2"/>
          <a:srcRect t="-61850" b="-61850"/>
          <a:stretch>
            <a:fillRect/>
          </a:stretch>
        </p:blipFill>
        <p:spPr>
          <a:xfrm>
            <a:off x="4564267" y="-220751"/>
            <a:ext cx="4341607" cy="6586626"/>
          </a:xfrm>
        </p:spPr>
      </p:pic>
      <p:sp>
        <p:nvSpPr>
          <p:cNvPr id="5" name="Text Placeholder 4"/>
          <p:cNvSpPr>
            <a:spLocks noGrp="1"/>
          </p:cNvSpPr>
          <p:nvPr>
            <p:ph type="body" sz="half" idx="2"/>
          </p:nvPr>
        </p:nvSpPr>
        <p:spPr>
          <a:xfrm>
            <a:off x="779929" y="1460500"/>
            <a:ext cx="3566160" cy="4905375"/>
          </a:xfrm>
        </p:spPr>
        <p:txBody>
          <a:bodyPr>
            <a:normAutofit fontScale="85000" lnSpcReduction="10000"/>
          </a:bodyPr>
          <a:lstStyle/>
          <a:p>
            <a:r>
              <a:rPr lang="en-US" dirty="0" smtClean="0"/>
              <a:t>When </a:t>
            </a:r>
            <a:r>
              <a:rPr lang="en-US" dirty="0" smtClean="0"/>
              <a:t>water is collected behind dams on large rivers, it provides a source of energy for the production of electricity. The enormous power of falling water is capable of turning giant turbines. These turbines drive the generators, which produce electricity. The degree of power is determined by the amount of water and the distance it falls. Hydroelectric power plants do not cause pollution, but there are fewer and fewer places to build dams. The environmental problem arises because a dam is typically built on a river creating a lake where land once stood. Water is a renewable energy source. </a:t>
            </a:r>
            <a:endParaRPr lang="en-US" dirty="0"/>
          </a:p>
        </p:txBody>
      </p:sp>
      <p:sp>
        <p:nvSpPr>
          <p:cNvPr id="7" name="TextBox 6"/>
          <p:cNvSpPr txBox="1"/>
          <p:nvPr/>
        </p:nvSpPr>
        <p:spPr>
          <a:xfrm>
            <a:off x="4711098" y="5095875"/>
            <a:ext cx="3631598" cy="276999"/>
          </a:xfrm>
          <a:prstGeom prst="rect">
            <a:avLst/>
          </a:prstGeom>
          <a:noFill/>
        </p:spPr>
        <p:txBody>
          <a:bodyPr wrap="none" rtlCol="0">
            <a:spAutoFit/>
          </a:bodyPr>
          <a:lstStyle/>
          <a:p>
            <a:r>
              <a:rPr lang="en-US" sz="1200" dirty="0" smtClean="0"/>
              <a:t>courtesy of U.S. Energy Information Administration</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Ocean Waves</a:t>
            </a:r>
            <a:endParaRPr lang="en-US" dirty="0"/>
          </a:p>
        </p:txBody>
      </p:sp>
      <p:pic>
        <p:nvPicPr>
          <p:cNvPr id="5" name="Picture 4"/>
          <p:cNvPicPr>
            <a:picLocks noChangeAspect="1"/>
          </p:cNvPicPr>
          <p:nvPr/>
        </p:nvPicPr>
        <p:blipFill>
          <a:blip r:embed="rId2"/>
          <a:stretch>
            <a:fillRect/>
          </a:stretch>
        </p:blipFill>
        <p:spPr>
          <a:xfrm>
            <a:off x="1220893" y="1398664"/>
            <a:ext cx="6769100" cy="2743200"/>
          </a:xfrm>
          <a:prstGeom prst="rect">
            <a:avLst/>
          </a:prstGeom>
        </p:spPr>
      </p:pic>
      <p:sp>
        <p:nvSpPr>
          <p:cNvPr id="10" name="TextBox 9"/>
          <p:cNvSpPr txBox="1"/>
          <p:nvPr/>
        </p:nvSpPr>
        <p:spPr>
          <a:xfrm>
            <a:off x="1220893" y="4194889"/>
            <a:ext cx="1652979" cy="246221"/>
          </a:xfrm>
          <a:prstGeom prst="rect">
            <a:avLst/>
          </a:prstGeom>
          <a:noFill/>
        </p:spPr>
        <p:txBody>
          <a:bodyPr wrap="none" rtlCol="0">
            <a:spAutoFit/>
          </a:bodyPr>
          <a:lstStyle/>
          <a:p>
            <a:r>
              <a:rPr lang="en-US" sz="1000" dirty="0" smtClean="0"/>
              <a:t>US Department of Energy</a:t>
            </a:r>
            <a:endParaRPr lang="en-US" sz="1000" dirty="0"/>
          </a:p>
        </p:txBody>
      </p:sp>
      <p:sp>
        <p:nvSpPr>
          <p:cNvPr id="11" name="TextBox 10"/>
          <p:cNvSpPr txBox="1"/>
          <p:nvPr/>
        </p:nvSpPr>
        <p:spPr>
          <a:xfrm>
            <a:off x="1365250" y="4921250"/>
            <a:ext cx="7010653" cy="1200329"/>
          </a:xfrm>
          <a:prstGeom prst="rect">
            <a:avLst/>
          </a:prstGeom>
          <a:noFill/>
        </p:spPr>
        <p:txBody>
          <a:bodyPr wrap="none" rtlCol="0">
            <a:spAutoFit/>
          </a:bodyPr>
          <a:lstStyle/>
          <a:p>
            <a:r>
              <a:rPr lang="en-US" dirty="0" smtClean="0"/>
              <a:t>Although it feels calm and rhythmic, the ocean itself can provide all</a:t>
            </a:r>
          </a:p>
          <a:p>
            <a:r>
              <a:rPr lang="en-US" dirty="0" smtClean="0"/>
              <a:t>the energy we need through its waves. The constant flow of water </a:t>
            </a:r>
          </a:p>
          <a:p>
            <a:r>
              <a:rPr lang="en-US" dirty="0" smtClean="0"/>
              <a:t>back and forth in a constant motion can be harnessed in several </a:t>
            </a:r>
          </a:p>
          <a:p>
            <a:r>
              <a:rPr lang="en-US" dirty="0" smtClean="0"/>
              <a:t>different ways.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777239" y="0"/>
            <a:ext cx="6636385" cy="857250"/>
          </a:xfrm>
        </p:spPr>
        <p:txBody>
          <a:bodyPr>
            <a:normAutofit/>
          </a:bodyPr>
          <a:lstStyle/>
          <a:p>
            <a:r>
              <a:rPr lang="en-US" dirty="0" smtClean="0"/>
              <a:t>Geothermal</a:t>
            </a:r>
            <a:endParaRPr lang="en-US" dirty="0"/>
          </a:p>
        </p:txBody>
      </p:sp>
      <p:sp>
        <p:nvSpPr>
          <p:cNvPr id="7" name="Text Placeholder 6"/>
          <p:cNvSpPr>
            <a:spLocks noGrp="1"/>
          </p:cNvSpPr>
          <p:nvPr>
            <p:ph type="body" sz="half" idx="2"/>
          </p:nvPr>
        </p:nvSpPr>
        <p:spPr>
          <a:xfrm>
            <a:off x="777240" y="1079499"/>
            <a:ext cx="3566160" cy="5191125"/>
          </a:xfrm>
        </p:spPr>
        <p:txBody>
          <a:bodyPr>
            <a:normAutofit fontScale="92500" lnSpcReduction="10000"/>
          </a:bodyPr>
          <a:lstStyle/>
          <a:p>
            <a:r>
              <a:rPr lang="en-US" dirty="0" smtClean="0"/>
              <a:t>Geothermal energy refers to the energy deep within the earth. It shows itself in the fountains of boiling water and steam known as geysers. Geothermal energy was generated by the decay of natural radioactive materials within the earth. In addition it is the heat energy remaining within the earth from gravitational formation of the earth. Geothermal energy is used to heat some homes, greenhouses, and factories. The actual usable geothermal sites are few, but is considered a renewable energy source. </a:t>
            </a:r>
            <a:endParaRPr lang="en-US" dirty="0"/>
          </a:p>
        </p:txBody>
      </p:sp>
      <p:pic>
        <p:nvPicPr>
          <p:cNvPr id="10" name="Picture 9"/>
          <p:cNvPicPr>
            <a:picLocks noChangeAspect="1"/>
          </p:cNvPicPr>
          <p:nvPr/>
        </p:nvPicPr>
        <p:blipFill>
          <a:blip r:embed="rId2"/>
          <a:stretch>
            <a:fillRect/>
          </a:stretch>
        </p:blipFill>
        <p:spPr>
          <a:xfrm>
            <a:off x="4343400" y="1079499"/>
            <a:ext cx="4644769" cy="3159126"/>
          </a:xfrm>
          <a:prstGeom prst="rect">
            <a:avLst/>
          </a:prstGeom>
        </p:spPr>
      </p:pic>
      <p:sp>
        <p:nvSpPr>
          <p:cNvPr id="11" name="TextBox 10"/>
          <p:cNvSpPr txBox="1"/>
          <p:nvPr/>
        </p:nvSpPr>
        <p:spPr>
          <a:xfrm>
            <a:off x="4921250" y="4619625"/>
            <a:ext cx="2403222" cy="276999"/>
          </a:xfrm>
          <a:prstGeom prst="rect">
            <a:avLst/>
          </a:prstGeom>
          <a:noFill/>
        </p:spPr>
        <p:txBody>
          <a:bodyPr wrap="none" rtlCol="0">
            <a:spAutoFit/>
          </a:bodyPr>
          <a:lstStyle/>
          <a:p>
            <a:r>
              <a:rPr lang="en-US" sz="1200" dirty="0" smtClean="0"/>
              <a:t>image courtesy of </a:t>
            </a:r>
            <a:r>
              <a:rPr lang="en-US" sz="1200" dirty="0" err="1" smtClean="0"/>
              <a:t>tutorvista.com</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0" y="107577"/>
            <a:ext cx="9144000" cy="1653988"/>
          </a:xfrm>
        </p:spPr>
        <p:txBody>
          <a:bodyPr/>
          <a:lstStyle/>
          <a:p>
            <a:r>
              <a:rPr lang="en-US" i="1" dirty="0" smtClean="0"/>
              <a:t>Nuclear           </a:t>
            </a:r>
            <a:r>
              <a:rPr lang="en-US" i="1" dirty="0" smtClean="0"/>
              <a:t>Fission</a:t>
            </a:r>
            <a:r>
              <a:rPr lang="en-US" dirty="0" smtClean="0"/>
              <a:t/>
            </a:r>
            <a:br>
              <a:rPr lang="en-US" dirty="0" smtClean="0"/>
            </a:br>
            <a:endParaRPr lang="en-US" dirty="0"/>
          </a:p>
        </p:txBody>
      </p:sp>
      <p:sp>
        <p:nvSpPr>
          <p:cNvPr id="4" name="Text Placeholder 3"/>
          <p:cNvSpPr>
            <a:spLocks noGrp="1"/>
          </p:cNvSpPr>
          <p:nvPr>
            <p:ph type="body" idx="4294967295"/>
          </p:nvPr>
        </p:nvSpPr>
        <p:spPr>
          <a:xfrm>
            <a:off x="0" y="2954229"/>
            <a:ext cx="9144000" cy="3695808"/>
          </a:xfrm>
        </p:spPr>
        <p:txBody>
          <a:bodyPr>
            <a:normAutofit/>
          </a:bodyPr>
          <a:lstStyle/>
          <a:p>
            <a:r>
              <a:rPr lang="en-US" dirty="0" smtClean="0"/>
              <a:t>This </a:t>
            </a:r>
            <a:r>
              <a:rPr lang="en-US" dirty="0" smtClean="0"/>
              <a:t>is splitting of the uranium atom. In the 1930's scientists found that splitting the nucleus of an uranium atom releases a tremendous amount of heat energy. This knowledge was used to make atom bombs. Today, power companies use the heat produced by nuclear fission to produce electricity. Some people think nuclear energy should be our main source of future energy. Other people feel that the dangers are too great from radioactive waste products, meltdowns, and radiation exposure of workers.</a:t>
            </a:r>
          </a:p>
          <a:p>
            <a:endParaRPr lang="en-US" dirty="0"/>
          </a:p>
        </p:txBody>
      </p:sp>
      <p:pic>
        <p:nvPicPr>
          <p:cNvPr id="10" name="Picture 9" descr="Nuclear-Energy.jpg"/>
          <p:cNvPicPr>
            <a:picLocks noChangeAspect="1"/>
          </p:cNvPicPr>
          <p:nvPr/>
        </p:nvPicPr>
        <p:blipFill>
          <a:blip r:embed="rId2"/>
          <a:stretch>
            <a:fillRect/>
          </a:stretch>
        </p:blipFill>
        <p:spPr>
          <a:xfrm>
            <a:off x="6262688" y="790575"/>
            <a:ext cx="2827855" cy="2008187"/>
          </a:xfrm>
          <a:prstGeom prst="rect">
            <a:avLst/>
          </a:prstGeom>
        </p:spPr>
      </p:pic>
      <p:pic>
        <p:nvPicPr>
          <p:cNvPr id="11" name="Picture 10" descr="Nuclear-Power.jpg"/>
          <p:cNvPicPr>
            <a:picLocks noChangeAspect="1"/>
          </p:cNvPicPr>
          <p:nvPr/>
        </p:nvPicPr>
        <p:blipFill>
          <a:blip r:embed="rId3"/>
          <a:stretch>
            <a:fillRect/>
          </a:stretch>
        </p:blipFill>
        <p:spPr>
          <a:xfrm>
            <a:off x="0" y="790575"/>
            <a:ext cx="3317875" cy="2041551"/>
          </a:xfrm>
          <a:prstGeom prst="rect">
            <a:avLst/>
          </a:prstGeom>
        </p:spPr>
      </p:pic>
      <p:sp>
        <p:nvSpPr>
          <p:cNvPr id="12" name="TextBox 11"/>
          <p:cNvSpPr txBox="1"/>
          <p:nvPr/>
        </p:nvSpPr>
        <p:spPr>
          <a:xfrm>
            <a:off x="3640305" y="2307898"/>
            <a:ext cx="1813317" cy="461665"/>
          </a:xfrm>
          <a:prstGeom prst="rect">
            <a:avLst/>
          </a:prstGeom>
          <a:noFill/>
        </p:spPr>
        <p:txBody>
          <a:bodyPr wrap="none" rtlCol="0">
            <a:spAutoFit/>
          </a:bodyPr>
          <a:lstStyle/>
          <a:p>
            <a:r>
              <a:rPr lang="en-US" sz="1200" dirty="0" smtClean="0"/>
              <a:t>images courtesy of</a:t>
            </a:r>
          </a:p>
          <a:p>
            <a:r>
              <a:rPr lang="en-US" sz="1200" dirty="0" smtClean="0"/>
              <a:t>http://</a:t>
            </a:r>
            <a:r>
              <a:rPr lang="en-US" sz="1200" dirty="0" err="1" smtClean="0"/>
              <a:t>powerplantss.com</a:t>
            </a:r>
            <a:endParaRPr 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9230" y="1"/>
            <a:ext cx="4557866" cy="921937"/>
          </a:xfrm>
        </p:spPr>
        <p:txBody>
          <a:bodyPr/>
          <a:lstStyle/>
          <a:p>
            <a:r>
              <a:rPr lang="en-US" dirty="0" smtClean="0"/>
              <a:t>Biomass</a:t>
            </a:r>
            <a:endParaRPr lang="en-US" dirty="0"/>
          </a:p>
        </p:txBody>
      </p:sp>
      <p:pic>
        <p:nvPicPr>
          <p:cNvPr id="9" name="Content Placeholder 8" descr="biomass_sources1.jpg"/>
          <p:cNvPicPr>
            <a:picLocks noGrp="1" noChangeAspect="1"/>
          </p:cNvPicPr>
          <p:nvPr>
            <p:ph idx="4294967295"/>
          </p:nvPr>
        </p:nvPicPr>
        <p:blipFill>
          <a:blip r:embed="rId2"/>
          <a:srcRect l="-46543" r="-46543"/>
          <a:stretch>
            <a:fillRect/>
          </a:stretch>
        </p:blipFill>
        <p:spPr>
          <a:xfrm>
            <a:off x="2587105" y="1160063"/>
            <a:ext cx="8652395" cy="5697937"/>
          </a:xfrm>
        </p:spPr>
      </p:pic>
      <p:sp>
        <p:nvSpPr>
          <p:cNvPr id="10" name="TextBox 9"/>
          <p:cNvSpPr txBox="1"/>
          <p:nvPr/>
        </p:nvSpPr>
        <p:spPr>
          <a:xfrm>
            <a:off x="3452429" y="6304002"/>
            <a:ext cx="3178575" cy="553998"/>
          </a:xfrm>
          <a:prstGeom prst="rect">
            <a:avLst/>
          </a:prstGeom>
          <a:noFill/>
        </p:spPr>
        <p:txBody>
          <a:bodyPr wrap="none" rtlCol="0">
            <a:spAutoFit/>
          </a:bodyPr>
          <a:lstStyle/>
          <a:p>
            <a:r>
              <a:rPr lang="en-US" sz="1200" dirty="0" smtClean="0"/>
              <a:t>Image courtesy of </a:t>
            </a:r>
            <a:r>
              <a:rPr lang="en-US" sz="1200" dirty="0" smtClean="0">
                <a:hlinkClick r:id="rId3"/>
              </a:rPr>
              <a:t>http://planetoverhaul.com</a:t>
            </a:r>
            <a:endParaRPr lang="en-US" sz="1200" dirty="0" smtClean="0"/>
          </a:p>
          <a:p>
            <a:endParaRPr lang="en-US" dirty="0"/>
          </a:p>
        </p:txBody>
      </p:sp>
      <p:sp>
        <p:nvSpPr>
          <p:cNvPr id="7" name="TextBox 6"/>
          <p:cNvSpPr txBox="1"/>
          <p:nvPr/>
        </p:nvSpPr>
        <p:spPr>
          <a:xfrm>
            <a:off x="333375" y="1435108"/>
            <a:ext cx="3938635" cy="3416320"/>
          </a:xfrm>
          <a:prstGeom prst="rect">
            <a:avLst/>
          </a:prstGeom>
          <a:noFill/>
        </p:spPr>
        <p:txBody>
          <a:bodyPr wrap="square" rtlCol="0">
            <a:spAutoFit/>
          </a:bodyPr>
          <a:lstStyle/>
          <a:p>
            <a:r>
              <a:rPr lang="en-US" dirty="0" smtClean="0"/>
              <a:t>As </a:t>
            </a:r>
            <a:r>
              <a:rPr lang="en-US" dirty="0" smtClean="0"/>
              <a:t>bacteria decomposes organic waste such as manure, septic tank sludge, food scraps, pond- bottom muck, etc., methane is produced. This methane is the same as natural gas from the ground. There are power plants in the United States, which use methane derived from these organic wastes (mainly manure). Some cities produce electricity by burning garbage in especially designed power plants.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779462" y="107577"/>
            <a:ext cx="7581901" cy="1124623"/>
          </a:xfrm>
        </p:spPr>
        <p:txBody>
          <a:bodyPr/>
          <a:lstStyle/>
          <a:p>
            <a:r>
              <a:rPr lang="en-US" dirty="0" smtClean="0"/>
              <a:t>Algae as Biodiesel</a:t>
            </a:r>
            <a:endParaRPr lang="en-US" dirty="0"/>
          </a:p>
        </p:txBody>
      </p:sp>
      <p:pic>
        <p:nvPicPr>
          <p:cNvPr id="15" name="Content Placeholder 14" descr="algae-biodiesel.jpg"/>
          <p:cNvPicPr>
            <a:picLocks noGrp="1" noChangeAspect="1"/>
          </p:cNvPicPr>
          <p:nvPr>
            <p:ph idx="1"/>
          </p:nvPr>
        </p:nvPicPr>
        <p:blipFill>
          <a:blip r:embed="rId2"/>
          <a:srcRect l="-17732" r="-17732"/>
          <a:stretch>
            <a:fillRect/>
          </a:stretch>
        </p:blipFill>
        <p:spPr>
          <a:xfrm>
            <a:off x="-751905" y="1232200"/>
            <a:ext cx="10789161" cy="5034629"/>
          </a:xfrm>
        </p:spPr>
      </p:pic>
      <p:sp>
        <p:nvSpPr>
          <p:cNvPr id="17" name="TextBox 16"/>
          <p:cNvSpPr txBox="1"/>
          <p:nvPr/>
        </p:nvSpPr>
        <p:spPr>
          <a:xfrm>
            <a:off x="1169630" y="6550925"/>
            <a:ext cx="3467616" cy="369332"/>
          </a:xfrm>
          <a:prstGeom prst="rect">
            <a:avLst/>
          </a:prstGeom>
          <a:noFill/>
        </p:spPr>
        <p:txBody>
          <a:bodyPr wrap="none" rtlCol="0">
            <a:spAutoFit/>
          </a:bodyPr>
          <a:lstStyle/>
          <a:p>
            <a:r>
              <a:rPr lang="en-US" dirty="0" smtClean="0">
                <a:hlinkClick r:id="rId3"/>
              </a:rPr>
              <a:t>http://www.sapphireenergy.com/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Your Source</a:t>
            </a:r>
            <a:endParaRPr lang="en-US" dirty="0"/>
          </a:p>
        </p:txBody>
      </p:sp>
      <p:sp>
        <p:nvSpPr>
          <p:cNvPr id="3" name="Content Placeholder 2"/>
          <p:cNvSpPr>
            <a:spLocks noGrp="1"/>
          </p:cNvSpPr>
          <p:nvPr>
            <p:ph idx="1"/>
          </p:nvPr>
        </p:nvSpPr>
        <p:spPr>
          <a:xfrm>
            <a:off x="333375" y="1412875"/>
            <a:ext cx="8588375" cy="4423149"/>
          </a:xfrm>
        </p:spPr>
        <p:txBody>
          <a:bodyPr/>
          <a:lstStyle/>
          <a:p>
            <a:r>
              <a:rPr lang="en-US" dirty="0" smtClean="0"/>
              <a:t>Play a game to test your knowledge of traditional and alternative sources of energy. Stick a card to your forehead. Go around in a circle to ask a yes/no question to everyone in your group. Your questions may not use the names of energy sources</a:t>
            </a:r>
          </a:p>
          <a:p>
            <a:r>
              <a:rPr lang="en-US" dirty="0" smtClean="0"/>
              <a:t>Frames of Reference: Select an energy source to stand behind. Pretend that you are at a community board meeting to decide how a local community will meet the energy needs of the residents. Decide ahead of time on the financial and industrial needs of the community.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a:t>
            </a:r>
            <a:endParaRPr lang="en-US" dirty="0"/>
          </a:p>
        </p:txBody>
      </p:sp>
      <p:sp>
        <p:nvSpPr>
          <p:cNvPr id="3" name="Content Placeholder 2"/>
          <p:cNvSpPr>
            <a:spLocks noGrp="1"/>
          </p:cNvSpPr>
          <p:nvPr>
            <p:ph idx="1"/>
          </p:nvPr>
        </p:nvSpPr>
        <p:spPr>
          <a:xfrm>
            <a:off x="779462" y="3857624"/>
            <a:ext cx="7581901" cy="1978399"/>
          </a:xfrm>
        </p:spPr>
        <p:txBody>
          <a:bodyPr>
            <a:normAutofit fontScale="92500"/>
          </a:bodyPr>
          <a:lstStyle/>
          <a:p>
            <a:r>
              <a:rPr lang="en-US" dirty="0" smtClean="0"/>
              <a:t>More energy is used in heating and cooling our homes than anywhere else in a consumer’s daily life. Teach students about insulators and conductors with a project designed to integrate science, technology, mathematics and engineering.</a:t>
            </a:r>
            <a:endParaRPr lang="en-US" dirty="0"/>
          </a:p>
        </p:txBody>
      </p:sp>
      <p:pic>
        <p:nvPicPr>
          <p:cNvPr id="6" name="Picture 5"/>
          <p:cNvPicPr>
            <a:picLocks noChangeAspect="1"/>
          </p:cNvPicPr>
          <p:nvPr/>
        </p:nvPicPr>
        <p:blipFill>
          <a:blip r:embed="rId2"/>
          <a:stretch>
            <a:fillRect/>
          </a:stretch>
        </p:blipFill>
        <p:spPr>
          <a:xfrm>
            <a:off x="1676399" y="1761565"/>
            <a:ext cx="1414883" cy="1682749"/>
          </a:xfrm>
          <a:prstGeom prst="rect">
            <a:avLst/>
          </a:prstGeom>
        </p:spPr>
      </p:pic>
      <p:pic>
        <p:nvPicPr>
          <p:cNvPr id="7" name="Picture 6"/>
          <p:cNvPicPr>
            <a:picLocks noChangeAspect="1"/>
          </p:cNvPicPr>
          <p:nvPr/>
        </p:nvPicPr>
        <p:blipFill>
          <a:blip r:embed="rId3"/>
          <a:stretch>
            <a:fillRect/>
          </a:stretch>
        </p:blipFill>
        <p:spPr>
          <a:xfrm>
            <a:off x="4210050" y="1555190"/>
            <a:ext cx="900937" cy="2096059"/>
          </a:xfrm>
          <a:prstGeom prst="rect">
            <a:avLst/>
          </a:prstGeom>
        </p:spPr>
      </p:pic>
      <p:pic>
        <p:nvPicPr>
          <p:cNvPr id="8" name="Picture 7"/>
          <p:cNvPicPr>
            <a:picLocks noChangeAspect="1"/>
          </p:cNvPicPr>
          <p:nvPr/>
        </p:nvPicPr>
        <p:blipFill>
          <a:blip r:embed="rId4"/>
          <a:stretch>
            <a:fillRect/>
          </a:stretch>
        </p:blipFill>
        <p:spPr>
          <a:xfrm>
            <a:off x="6361113" y="1555190"/>
            <a:ext cx="2000250" cy="217701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0"/>
            <a:ext cx="7581901" cy="1653988"/>
          </a:xfrm>
        </p:spPr>
        <p:txBody>
          <a:bodyPr/>
          <a:lstStyle/>
          <a:p>
            <a:r>
              <a:rPr lang="en-US" dirty="0" smtClean="0"/>
              <a:t>Saving Energy</a:t>
            </a:r>
            <a:endParaRPr lang="en-US" dirty="0"/>
          </a:p>
        </p:txBody>
      </p:sp>
      <p:pic>
        <p:nvPicPr>
          <p:cNvPr id="4" name="dar.mp4">
            <a:hlinkClick r:id="" action="ppaction://media"/>
          </p:cNvPr>
          <p:cNvPicPr/>
          <p:nvPr>
            <p:ph idx="1"/>
            <a:videoFile r:link="rId1"/>
          </p:nvPr>
        </p:nvPicPr>
        <p:blipFill>
          <a:blip r:embed="rId3"/>
          <a:stretch>
            <a:fillRect/>
          </a:stretch>
        </p:blipFill>
        <p:spPr>
          <a:xfrm>
            <a:off x="237243" y="1254125"/>
            <a:ext cx="8794044" cy="4946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4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456827"/>
            <a:ext cx="5930901" cy="1653988"/>
          </a:xfrm>
        </p:spPr>
        <p:txBody>
          <a:bodyPr/>
          <a:lstStyle/>
          <a:p>
            <a:r>
              <a:rPr lang="en-US" dirty="0" smtClean="0"/>
              <a:t>Online Games</a:t>
            </a:r>
            <a:endParaRPr lang="en-US" dirty="0"/>
          </a:p>
        </p:txBody>
      </p:sp>
      <p:sp>
        <p:nvSpPr>
          <p:cNvPr id="3" name="Content Placeholder 2"/>
          <p:cNvSpPr>
            <a:spLocks noGrp="1"/>
          </p:cNvSpPr>
          <p:nvPr>
            <p:ph idx="1"/>
          </p:nvPr>
        </p:nvSpPr>
        <p:spPr>
          <a:xfrm>
            <a:off x="779462" y="2444750"/>
            <a:ext cx="7581901" cy="3391274"/>
          </a:xfrm>
        </p:spPr>
        <p:txBody>
          <a:bodyPr/>
          <a:lstStyle/>
          <a:p>
            <a:r>
              <a:rPr lang="en-US" dirty="0" smtClean="0"/>
              <a:t>Look at some of the online games and activities listed on our Wiki Space.</a:t>
            </a:r>
          </a:p>
          <a:p>
            <a:r>
              <a:rPr lang="en-US" dirty="0" smtClean="0"/>
              <a:t>Find a game that would fit the age, subject, and learning styles of your students</a:t>
            </a:r>
          </a:p>
          <a:p>
            <a:r>
              <a:rPr lang="en-US" dirty="0" smtClean="0"/>
              <a:t>Next to the game post a comment to let other participants what you think of it</a:t>
            </a:r>
            <a:endParaRPr lang="en-US" dirty="0"/>
          </a:p>
        </p:txBody>
      </p:sp>
      <p:pic>
        <p:nvPicPr>
          <p:cNvPr id="32770" name="Picture 2"/>
          <p:cNvPicPr>
            <a:picLocks noChangeAspect="1" noChangeArrowheads="1"/>
          </p:cNvPicPr>
          <p:nvPr/>
        </p:nvPicPr>
        <p:blipFill>
          <a:blip r:embed="rId2"/>
          <a:srcRect/>
          <a:stretch>
            <a:fillRect/>
          </a:stretch>
        </p:blipFill>
        <p:spPr bwMode="auto">
          <a:xfrm>
            <a:off x="5969000" y="-285750"/>
            <a:ext cx="2984500" cy="2730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Energy</a:t>
            </a:r>
            <a:endParaRPr lang="en-US" dirty="0"/>
          </a:p>
        </p:txBody>
      </p:sp>
      <p:pic>
        <p:nvPicPr>
          <p:cNvPr id="5" name="Content Placeholder 4" descr="icon_squared.jpg"/>
          <p:cNvPicPr>
            <a:picLocks noGrp="1" noChangeAspect="1"/>
          </p:cNvPicPr>
          <p:nvPr>
            <p:ph idx="1"/>
          </p:nvPr>
        </p:nvPicPr>
        <p:blipFill>
          <a:blip r:embed="rId2"/>
          <a:srcRect l="-31816" r="-31816"/>
          <a:stretch>
            <a:fillRect/>
          </a:stretch>
        </p:blipFill>
        <p:spPr>
          <a:xfrm>
            <a:off x="471154" y="1468438"/>
            <a:ext cx="7581900" cy="4367212"/>
          </a:xfrm>
        </p:spPr>
      </p:pic>
      <p:sp>
        <p:nvSpPr>
          <p:cNvPr id="6" name="TextBox 5"/>
          <p:cNvSpPr txBox="1"/>
          <p:nvPr/>
        </p:nvSpPr>
        <p:spPr>
          <a:xfrm>
            <a:off x="2253142" y="6117240"/>
            <a:ext cx="3636107" cy="369332"/>
          </a:xfrm>
          <a:prstGeom prst="rect">
            <a:avLst/>
          </a:prstGeom>
          <a:noFill/>
        </p:spPr>
        <p:txBody>
          <a:bodyPr wrap="none" rtlCol="0">
            <a:spAutoFit/>
          </a:bodyPr>
          <a:lstStyle/>
          <a:p>
            <a:r>
              <a:rPr lang="en-US" dirty="0" smtClean="0"/>
              <a:t>Image courtesy of </a:t>
            </a:r>
            <a:r>
              <a:rPr lang="en-US" dirty="0" smtClean="0">
                <a:hlinkClick r:id="rId3" action="ppaction://hlinkfile"/>
              </a:rPr>
              <a:t>energy4me.org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7581901" cy="1653988"/>
          </a:xfrm>
        </p:spPr>
        <p:txBody>
          <a:bodyPr/>
          <a:lstStyle/>
          <a:p>
            <a:r>
              <a:rPr lang="en-US" dirty="0" smtClean="0"/>
              <a:t>Midterm Lessons</a:t>
            </a:r>
            <a:endParaRPr lang="en-US" dirty="0"/>
          </a:p>
        </p:txBody>
      </p:sp>
      <p:sp>
        <p:nvSpPr>
          <p:cNvPr id="3" name="Content Placeholder 2"/>
          <p:cNvSpPr>
            <a:spLocks noGrp="1"/>
          </p:cNvSpPr>
          <p:nvPr>
            <p:ph idx="1"/>
          </p:nvPr>
        </p:nvSpPr>
        <p:spPr>
          <a:xfrm>
            <a:off x="779462" y="2762250"/>
            <a:ext cx="7581901" cy="3073774"/>
          </a:xfrm>
        </p:spPr>
        <p:txBody>
          <a:bodyPr/>
          <a:lstStyle/>
          <a:p>
            <a:r>
              <a:rPr lang="en-US" dirty="0" smtClean="0"/>
              <a:t>On the Wiki Space click on the Midterm Lesson Plans page and read a few of your classmates’ lessons.</a:t>
            </a:r>
          </a:p>
          <a:p>
            <a:r>
              <a:rPr lang="en-US" dirty="0" smtClean="0"/>
              <a:t>Make a comment on at least one lesson. You may choose to ask a question or post a positive comment. </a:t>
            </a:r>
            <a:endParaRPr lang="en-US" dirty="0"/>
          </a:p>
        </p:txBody>
      </p:sp>
      <p:pic>
        <p:nvPicPr>
          <p:cNvPr id="33795" name="Picture 3"/>
          <p:cNvPicPr>
            <a:picLocks noChangeAspect="1" noChangeArrowheads="1"/>
          </p:cNvPicPr>
          <p:nvPr/>
        </p:nvPicPr>
        <p:blipFill>
          <a:blip r:embed="rId2"/>
          <a:srcRect/>
          <a:stretch>
            <a:fillRect/>
          </a:stretch>
        </p:blipFill>
        <p:spPr bwMode="auto">
          <a:xfrm>
            <a:off x="6890310" y="493245"/>
            <a:ext cx="2015565" cy="20155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Traditional Sources of Energy</a:t>
            </a:r>
            <a:endParaRPr lang="en-US" dirty="0"/>
          </a:p>
        </p:txBody>
      </p:sp>
      <p:sp>
        <p:nvSpPr>
          <p:cNvPr id="4" name="Content Placeholder 3"/>
          <p:cNvSpPr>
            <a:spLocks noGrp="1"/>
          </p:cNvSpPr>
          <p:nvPr>
            <p:ph sz="half" idx="1"/>
          </p:nvPr>
        </p:nvSpPr>
        <p:spPr>
          <a:xfrm>
            <a:off x="779462" y="1761565"/>
            <a:ext cx="3657600" cy="619683"/>
          </a:xfrm>
        </p:spPr>
        <p:txBody>
          <a:bodyPr/>
          <a:lstStyle/>
          <a:p>
            <a:r>
              <a:rPr lang="en-US" dirty="0" smtClean="0"/>
              <a:t>Coal</a:t>
            </a:r>
            <a:endParaRPr lang="en-US" dirty="0"/>
          </a:p>
        </p:txBody>
      </p:sp>
      <p:sp>
        <p:nvSpPr>
          <p:cNvPr id="5" name="Content Placeholder 4"/>
          <p:cNvSpPr>
            <a:spLocks noGrp="1"/>
          </p:cNvSpPr>
          <p:nvPr>
            <p:ph sz="half" idx="2"/>
          </p:nvPr>
        </p:nvSpPr>
        <p:spPr>
          <a:xfrm>
            <a:off x="5750308" y="1611877"/>
            <a:ext cx="3657600" cy="488947"/>
          </a:xfrm>
        </p:spPr>
        <p:txBody>
          <a:bodyPr/>
          <a:lstStyle/>
          <a:p>
            <a:r>
              <a:rPr lang="en-US" dirty="0" smtClean="0"/>
              <a:t>Natural Gas</a:t>
            </a:r>
            <a:endParaRPr lang="en-US" dirty="0"/>
          </a:p>
        </p:txBody>
      </p:sp>
      <p:pic>
        <p:nvPicPr>
          <p:cNvPr id="16" name="Picture 15" descr="images.jpeg"/>
          <p:cNvPicPr>
            <a:picLocks noChangeAspect="1"/>
          </p:cNvPicPr>
          <p:nvPr/>
        </p:nvPicPr>
        <p:blipFill>
          <a:blip r:embed="rId2"/>
          <a:stretch>
            <a:fillRect/>
          </a:stretch>
        </p:blipFill>
        <p:spPr>
          <a:xfrm>
            <a:off x="425450" y="2100826"/>
            <a:ext cx="3813572" cy="2537760"/>
          </a:xfrm>
          <a:prstGeom prst="rect">
            <a:avLst/>
          </a:prstGeom>
        </p:spPr>
      </p:pic>
      <p:pic>
        <p:nvPicPr>
          <p:cNvPr id="17" name="Picture 16" descr="gasstovevi5.jpg"/>
          <p:cNvPicPr>
            <a:picLocks noChangeAspect="1"/>
          </p:cNvPicPr>
          <p:nvPr/>
        </p:nvPicPr>
        <p:blipFill>
          <a:blip r:embed="rId3"/>
          <a:stretch>
            <a:fillRect/>
          </a:stretch>
        </p:blipFill>
        <p:spPr>
          <a:xfrm>
            <a:off x="5509079" y="2100824"/>
            <a:ext cx="3197059" cy="2397794"/>
          </a:xfrm>
          <a:prstGeom prst="rect">
            <a:avLst/>
          </a:prstGeom>
        </p:spPr>
      </p:pic>
      <p:sp>
        <p:nvSpPr>
          <p:cNvPr id="7" name="TextBox 6"/>
          <p:cNvSpPr txBox="1"/>
          <p:nvPr/>
        </p:nvSpPr>
        <p:spPr>
          <a:xfrm>
            <a:off x="1" y="4420791"/>
            <a:ext cx="4437061" cy="1815882"/>
          </a:xfrm>
          <a:prstGeom prst="rect">
            <a:avLst/>
          </a:prstGeom>
          <a:noFill/>
        </p:spPr>
        <p:txBody>
          <a:bodyPr wrap="square" rtlCol="0">
            <a:spAutoFit/>
          </a:bodyPr>
          <a:lstStyle/>
          <a:p>
            <a:r>
              <a:rPr lang="en-US" sz="1600" dirty="0" smtClean="0">
                <a:latin typeface="Cambria"/>
                <a:ea typeface="Cambria"/>
                <a:cs typeface="Times New Roman"/>
              </a:rPr>
              <a:t>Coal is the most abundant fossil fuel. There are two ways to mine coal; </a:t>
            </a:r>
            <a:r>
              <a:rPr lang="en-US" sz="1600" dirty="0" err="1" smtClean="0">
                <a:latin typeface="Cambria"/>
                <a:ea typeface="Cambria"/>
                <a:cs typeface="Times New Roman"/>
              </a:rPr>
              <a:t>un</a:t>
            </a:r>
            <a:r>
              <a:rPr lang="en-US" sz="1600" dirty="0" err="1" smtClean="0">
                <a:latin typeface="Cambria"/>
                <a:ea typeface="Cambria"/>
                <a:cs typeface="Times New Roman"/>
              </a:rPr>
              <a:t>Disadvantage</a:t>
            </a:r>
            <a:r>
              <a:rPr lang="en-US" sz="1600" dirty="0" smtClean="0">
                <a:latin typeface="Cambria"/>
                <a:ea typeface="Cambria"/>
                <a:cs typeface="Times New Roman"/>
              </a:rPr>
              <a:t> </a:t>
            </a:r>
            <a:r>
              <a:rPr lang="en-US" sz="1600" dirty="0" err="1" smtClean="0">
                <a:latin typeface="Cambria"/>
                <a:ea typeface="Cambria"/>
                <a:cs typeface="Times New Roman"/>
              </a:rPr>
              <a:t>derground</a:t>
            </a:r>
            <a:r>
              <a:rPr lang="en-US" sz="1600" dirty="0" smtClean="0">
                <a:latin typeface="Cambria"/>
                <a:ea typeface="Cambria"/>
                <a:cs typeface="Times New Roman"/>
              </a:rPr>
              <a:t> </a:t>
            </a:r>
            <a:r>
              <a:rPr lang="en-US" sz="1600" dirty="0" smtClean="0">
                <a:latin typeface="Cambria"/>
                <a:ea typeface="Cambria"/>
                <a:cs typeface="Times New Roman"/>
              </a:rPr>
              <a:t>mining and strip mining.</a:t>
            </a:r>
            <a:r>
              <a:rPr lang="en-US" sz="1600" dirty="0" smtClean="0">
                <a:latin typeface="Cambria"/>
                <a:ea typeface="Cambria"/>
                <a:cs typeface="Times New Roman"/>
              </a:rPr>
              <a:t> to </a:t>
            </a:r>
            <a:r>
              <a:rPr lang="en-US" sz="1600" dirty="0" smtClean="0">
                <a:latin typeface="Cambria"/>
                <a:ea typeface="Cambria"/>
                <a:cs typeface="Times New Roman"/>
              </a:rPr>
              <a:t>these methods is the environmental change caused in the process. New ways of using coal are being explored, such as </a:t>
            </a:r>
            <a:r>
              <a:rPr lang="en-US" sz="1600" dirty="0" err="1" smtClean="0">
                <a:latin typeface="Cambria"/>
                <a:ea typeface="Cambria"/>
                <a:cs typeface="Times New Roman"/>
              </a:rPr>
              <a:t>liquefication</a:t>
            </a:r>
            <a:r>
              <a:rPr lang="en-US" sz="1600" dirty="0" smtClean="0">
                <a:latin typeface="Cambria"/>
                <a:ea typeface="Cambria"/>
                <a:cs typeface="Times New Roman"/>
              </a:rPr>
              <a:t>, in which a product similar to oil is produced</a:t>
            </a:r>
            <a:r>
              <a:rPr lang="en-US" sz="1600" dirty="0" smtClean="0"/>
              <a:t> </a:t>
            </a:r>
            <a:endParaRPr lang="en-US" sz="1600" dirty="0"/>
          </a:p>
        </p:txBody>
      </p:sp>
      <p:sp>
        <p:nvSpPr>
          <p:cNvPr id="8" name="TextBox 7"/>
          <p:cNvSpPr txBox="1"/>
          <p:nvPr/>
        </p:nvSpPr>
        <p:spPr>
          <a:xfrm>
            <a:off x="4981264" y="4498619"/>
            <a:ext cx="4162735" cy="1815882"/>
          </a:xfrm>
          <a:prstGeom prst="rect">
            <a:avLst/>
          </a:prstGeom>
          <a:noFill/>
        </p:spPr>
        <p:txBody>
          <a:bodyPr wrap="square" rtlCol="0">
            <a:spAutoFit/>
          </a:bodyPr>
          <a:lstStyle/>
          <a:p>
            <a:r>
              <a:rPr lang="en-US" sz="1400" dirty="0" smtClean="0"/>
              <a:t>Sometimes natural gas is confused with gasoline, the fuel in cars. They are not the same. Gasoline is a mixture of liquids, and natural gas is mainly methane and is piped into homes and office buildings where it is used as an energy source for heating, cooking, washing, and drying. It is raw material to make other chemicals, and is the cleanest burning fossil fuel. </a:t>
            </a:r>
            <a:endParaRPr 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Disadvantages to Coal</a:t>
            </a:r>
            <a:endParaRPr lang="en-US" dirty="0"/>
          </a:p>
        </p:txBody>
      </p:sp>
      <p:pic>
        <p:nvPicPr>
          <p:cNvPr id="15" name="Picture Placeholder 14" descr="coalplug.jpg"/>
          <p:cNvPicPr>
            <a:picLocks noGrp="1" noChangeAspect="1"/>
          </p:cNvPicPr>
          <p:nvPr>
            <p:ph type="pic" idx="1"/>
          </p:nvPr>
        </p:nvPicPr>
        <p:blipFill>
          <a:blip r:embed="rId2"/>
          <a:srcRect t="-30241" b="-30241"/>
          <a:stretch>
            <a:fillRect/>
          </a:stretch>
        </p:blipFill>
        <p:spPr>
          <a:xfrm>
            <a:off x="5731505" y="1676400"/>
            <a:ext cx="2975610" cy="2975610"/>
          </a:xfrm>
        </p:spPr>
      </p:pic>
      <p:sp>
        <p:nvSpPr>
          <p:cNvPr id="14" name="Text Placeholder 13"/>
          <p:cNvSpPr>
            <a:spLocks noGrp="1"/>
          </p:cNvSpPr>
          <p:nvPr>
            <p:ph type="body" sz="half" idx="2"/>
          </p:nvPr>
        </p:nvSpPr>
        <p:spPr/>
        <p:txBody>
          <a:bodyPr/>
          <a:lstStyle/>
          <a:p>
            <a:endParaRPr lang="en-US" dirty="0"/>
          </a:p>
        </p:txBody>
      </p:sp>
      <p:sp>
        <p:nvSpPr>
          <p:cNvPr id="16" name="TextBox 15"/>
          <p:cNvSpPr txBox="1"/>
          <p:nvPr/>
        </p:nvSpPr>
        <p:spPr>
          <a:xfrm>
            <a:off x="5731505" y="4932402"/>
            <a:ext cx="3072945" cy="553998"/>
          </a:xfrm>
          <a:prstGeom prst="rect">
            <a:avLst/>
          </a:prstGeom>
          <a:noFill/>
        </p:spPr>
        <p:txBody>
          <a:bodyPr wrap="square" rtlCol="0">
            <a:spAutoFit/>
          </a:bodyPr>
          <a:lstStyle/>
          <a:p>
            <a:r>
              <a:rPr lang="en-US" sz="1200" dirty="0" smtClean="0"/>
              <a:t>Image courtesy of </a:t>
            </a:r>
            <a:r>
              <a:rPr lang="en-US" sz="1200" dirty="0" smtClean="0">
                <a:hlinkClick r:id="rId3"/>
              </a:rPr>
              <a:t>http://quitcoal.org/</a:t>
            </a:r>
            <a:endParaRPr lang="en-US" sz="1200" dirty="0" smtClean="0"/>
          </a:p>
          <a:p>
            <a:endParaRPr lang="en-US" dirty="0"/>
          </a:p>
        </p:txBody>
      </p:sp>
      <p:pic>
        <p:nvPicPr>
          <p:cNvPr id="17" name="Picture 16" descr="img023.gif"/>
          <p:cNvPicPr>
            <a:picLocks noChangeAspect="1"/>
          </p:cNvPicPr>
          <p:nvPr/>
        </p:nvPicPr>
        <p:blipFill>
          <a:blip r:embed="rId4"/>
          <a:stretch>
            <a:fillRect/>
          </a:stretch>
        </p:blipFill>
        <p:spPr>
          <a:xfrm>
            <a:off x="267344" y="457200"/>
            <a:ext cx="5137563" cy="5352365"/>
          </a:xfrm>
          <a:prstGeom prst="rect">
            <a:avLst/>
          </a:prstGeom>
        </p:spPr>
      </p:pic>
      <p:sp>
        <p:nvSpPr>
          <p:cNvPr id="18" name="TextBox 17"/>
          <p:cNvSpPr txBox="1"/>
          <p:nvPr/>
        </p:nvSpPr>
        <p:spPr>
          <a:xfrm>
            <a:off x="735196" y="6116425"/>
            <a:ext cx="2549158" cy="646331"/>
          </a:xfrm>
          <a:prstGeom prst="rect">
            <a:avLst/>
          </a:prstGeom>
          <a:noFill/>
        </p:spPr>
        <p:txBody>
          <a:bodyPr wrap="none" rtlCol="0">
            <a:spAutoFit/>
          </a:bodyPr>
          <a:lstStyle/>
          <a:p>
            <a:r>
              <a:rPr lang="en-US" sz="1200" dirty="0" smtClean="0"/>
              <a:t>Image courtesy of  </a:t>
            </a:r>
            <a:r>
              <a:rPr lang="en-US" sz="1200" dirty="0" smtClean="0">
                <a:hlinkClick r:id="rId5"/>
              </a:rPr>
              <a:t>www.</a:t>
            </a:r>
            <a:r>
              <a:rPr lang="en-US" sz="1200" b="1" dirty="0" smtClean="0">
                <a:hlinkClick r:id="rId5"/>
              </a:rPr>
              <a:t>wou.edu</a:t>
            </a:r>
            <a:r>
              <a:rPr lang="en-US" b="1" dirty="0" smtClean="0">
                <a:hlinkClick r:id="rId5"/>
              </a:rPr>
              <a:t>/</a:t>
            </a:r>
            <a:endParaRPr lang="en-US" b="1"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to Natural Gas</a:t>
            </a:r>
            <a:endParaRPr lang="en-US" dirty="0"/>
          </a:p>
        </p:txBody>
      </p:sp>
      <p:sp>
        <p:nvSpPr>
          <p:cNvPr id="3" name="Content Placeholder 2"/>
          <p:cNvSpPr>
            <a:spLocks noGrp="1"/>
          </p:cNvSpPr>
          <p:nvPr>
            <p:ph idx="1"/>
          </p:nvPr>
        </p:nvSpPr>
        <p:spPr/>
        <p:txBody>
          <a:bodyPr>
            <a:normAutofit/>
          </a:bodyPr>
          <a:lstStyle/>
          <a:p>
            <a:r>
              <a:rPr lang="en-US" dirty="0" smtClean="0"/>
              <a:t>Natural gas is a highly flammable substance and it needs to be produced in highly managed circumstances.</a:t>
            </a:r>
          </a:p>
          <a:p>
            <a:r>
              <a:rPr lang="en-US" dirty="0" smtClean="0"/>
              <a:t>Creating and managing the pipelines used to transport natural gas can be costly.</a:t>
            </a:r>
          </a:p>
          <a:p>
            <a:r>
              <a:rPr lang="en-US" dirty="0" smtClean="0"/>
              <a:t>Natural gas is considered to be a non-renewable energy source and will run out eventually if our current usage levels continue.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Sources of Energy</a:t>
            </a:r>
            <a:endParaRPr lang="en-US" dirty="0"/>
          </a:p>
        </p:txBody>
      </p:sp>
      <p:pic>
        <p:nvPicPr>
          <p:cNvPr id="6" name="Content Placeholder 5" descr="renewable energy.gif"/>
          <p:cNvPicPr>
            <a:picLocks noGrp="1" noChangeAspect="1"/>
          </p:cNvPicPr>
          <p:nvPr>
            <p:ph idx="1"/>
          </p:nvPr>
        </p:nvPicPr>
        <p:blipFill>
          <a:blip r:embed="rId2"/>
          <a:srcRect l="-13022" r="-13022"/>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descr="images-3.jpeg"/>
          <p:cNvPicPr>
            <a:picLocks noGrp="1" noChangeAspect="1"/>
          </p:cNvPicPr>
          <p:nvPr>
            <p:ph idx="1"/>
          </p:nvPr>
        </p:nvPicPr>
        <p:blipFill>
          <a:blip r:embed="rId2"/>
          <a:srcRect t="-87138" b="-87138"/>
          <a:stretch>
            <a:fillRect/>
          </a:stretch>
        </p:blipFill>
        <p:spPr>
          <a:xfrm>
            <a:off x="2468768" y="-1304924"/>
            <a:ext cx="3566160" cy="4638674"/>
          </a:xfrm>
        </p:spPr>
      </p:pic>
      <p:sp>
        <p:nvSpPr>
          <p:cNvPr id="7" name="Text Placeholder 6"/>
          <p:cNvSpPr>
            <a:spLocks noGrp="1"/>
          </p:cNvSpPr>
          <p:nvPr>
            <p:ph type="body" sz="half" idx="2"/>
          </p:nvPr>
        </p:nvSpPr>
        <p:spPr>
          <a:xfrm>
            <a:off x="492125" y="2095500"/>
            <a:ext cx="8096250" cy="4397375"/>
          </a:xfrm>
        </p:spPr>
        <p:txBody>
          <a:bodyPr>
            <a:normAutofit/>
          </a:bodyPr>
          <a:lstStyle/>
          <a:p>
            <a:r>
              <a:rPr lang="en-US" dirty="0" smtClean="0"/>
              <a:t>The sun is 93 million miles away and yet, this ball of hot gases is the primary source of all energy on earth. In the high temperature of the sun, small atoms of hydrogen are fused, that is, the centers of the two atoms are combined. Fusion releases far greater energy than splitting the atom. Without sunlight, fossil fuels could never have existed. The sun is the supplier of energy which runs the water cycle. The uneven heating of the earth produces wind energy. Solar energy can be used to cook food, heat water and generate electricity. It remains the cleanest energy source and it is renewable.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19702" y="107577"/>
            <a:ext cx="7581901" cy="1210048"/>
          </a:xfrm>
        </p:spPr>
        <p:txBody>
          <a:bodyPr/>
          <a:lstStyle/>
          <a:p>
            <a:r>
              <a:rPr lang="en-US" dirty="0" smtClean="0"/>
              <a:t>Solar Energy</a:t>
            </a:r>
            <a:endParaRPr lang="en-US" dirty="0"/>
          </a:p>
        </p:txBody>
      </p:sp>
      <p:pic>
        <p:nvPicPr>
          <p:cNvPr id="5" name="solar oven.mp4">
            <a:hlinkClick r:id="" action="ppaction://media"/>
          </p:cNvPr>
          <p:cNvPicPr/>
          <p:nvPr>
            <p:ph idx="1"/>
            <a:videoFile r:link="rId1"/>
          </p:nvPr>
        </p:nvPicPr>
        <p:blipFill>
          <a:blip r:embed="rId3"/>
          <a:stretch>
            <a:fillRect/>
          </a:stretch>
        </p:blipFill>
        <p:spPr>
          <a:xfrm>
            <a:off x="1031875" y="1317625"/>
            <a:ext cx="6869728" cy="5144862"/>
          </a:xfrm>
        </p:spPr>
      </p:pic>
      <p:pic>
        <p:nvPicPr>
          <p:cNvPr id="4" name="Picture 3" descr="images-2.jpeg"/>
          <p:cNvPicPr>
            <a:picLocks noChangeAspect="1"/>
          </p:cNvPicPr>
          <p:nvPr/>
        </p:nvPicPr>
        <p:blipFill>
          <a:blip r:embed="rId4">
            <a:alphaModFix/>
          </a:blip>
          <a:stretch>
            <a:fillRect/>
          </a:stretch>
        </p:blipFill>
        <p:spPr>
          <a:xfrm>
            <a:off x="7334250" y="107577"/>
            <a:ext cx="1809749" cy="18097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642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2145179" y="190500"/>
            <a:ext cx="3566160" cy="952500"/>
          </a:xfrm>
        </p:spPr>
        <p:txBody>
          <a:bodyPr/>
          <a:lstStyle/>
          <a:p>
            <a:r>
              <a:rPr lang="en-US" dirty="0" smtClean="0"/>
              <a:t>Wind Energy</a:t>
            </a:r>
            <a:endParaRPr lang="en-US" dirty="0"/>
          </a:p>
        </p:txBody>
      </p:sp>
      <p:pic>
        <p:nvPicPr>
          <p:cNvPr id="7" name="Content Placeholder 6" descr="wind.jpeg"/>
          <p:cNvPicPr>
            <a:picLocks noGrp="1" noChangeAspect="1"/>
          </p:cNvPicPr>
          <p:nvPr>
            <p:ph idx="1"/>
          </p:nvPr>
        </p:nvPicPr>
        <p:blipFill>
          <a:blip r:embed="rId2"/>
          <a:srcRect t="-43019" b="-43019"/>
          <a:stretch>
            <a:fillRect/>
          </a:stretch>
        </p:blipFill>
        <p:spPr>
          <a:xfrm>
            <a:off x="4346090" y="0"/>
            <a:ext cx="4797910" cy="6618247"/>
          </a:xfrm>
        </p:spPr>
      </p:pic>
      <p:sp>
        <p:nvSpPr>
          <p:cNvPr id="6" name="Text Placeholder 5"/>
          <p:cNvSpPr>
            <a:spLocks noGrp="1"/>
          </p:cNvSpPr>
          <p:nvPr>
            <p:ph type="body" sz="half" idx="2"/>
          </p:nvPr>
        </p:nvSpPr>
        <p:spPr>
          <a:xfrm>
            <a:off x="779929" y="1428750"/>
            <a:ext cx="3566160" cy="4438651"/>
          </a:xfrm>
        </p:spPr>
        <p:txBody>
          <a:bodyPr>
            <a:normAutofit fontScale="92500" lnSpcReduction="20000"/>
          </a:bodyPr>
          <a:lstStyle/>
          <a:p>
            <a:r>
              <a:rPr lang="en-US" dirty="0" smtClean="0"/>
              <a:t>The </a:t>
            </a:r>
            <a:r>
              <a:rPr lang="en-US" dirty="0" smtClean="0"/>
              <a:t>unequal heating of the earth's surface by the sun produces wind energy, which can be converted into mechanical and electrical energy. For a long time, the energy of wind has been to drive pumps. Today windmills can be connected to electric generators to turn the wind's motion energy into electrical energy, and wind over 8 miles per hour can be used to generate </a:t>
            </a:r>
            <a:r>
              <a:rPr lang="en-US" dirty="0" smtClean="0"/>
              <a:t>electricity. It </a:t>
            </a:r>
            <a:r>
              <a:rPr lang="en-US" dirty="0" smtClean="0"/>
              <a:t>is a renewable, but unpredictable, energy source.</a:t>
            </a:r>
          </a:p>
          <a:p>
            <a:endParaRPr lang="en-US" dirty="0"/>
          </a:p>
        </p:txBody>
      </p:sp>
      <p:sp>
        <p:nvSpPr>
          <p:cNvPr id="9" name="TextBox 8"/>
          <p:cNvSpPr txBox="1"/>
          <p:nvPr/>
        </p:nvSpPr>
        <p:spPr>
          <a:xfrm>
            <a:off x="5381625" y="5313403"/>
            <a:ext cx="2511324" cy="553998"/>
          </a:xfrm>
          <a:prstGeom prst="rect">
            <a:avLst/>
          </a:prstGeom>
          <a:noFill/>
        </p:spPr>
        <p:txBody>
          <a:bodyPr wrap="none" rtlCol="0">
            <a:spAutoFit/>
          </a:bodyPr>
          <a:lstStyle/>
          <a:p>
            <a:r>
              <a:rPr lang="en-US" sz="1200" dirty="0" smtClean="0"/>
              <a:t>image courtesy of </a:t>
            </a:r>
            <a:r>
              <a:rPr lang="en-US" sz="1200" dirty="0" err="1" smtClean="0"/>
              <a:t>treehugger.com</a:t>
            </a:r>
            <a:endParaRPr lang="en-US" sz="12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865</TotalTime>
  <Words>1155</Words>
  <Application>Microsoft Macintosh PowerPoint</Application>
  <PresentationFormat>On-screen Show (4:3)</PresentationFormat>
  <Paragraphs>58</Paragraphs>
  <Slides>20</Slides>
  <Notes>0</Notes>
  <HiddenSlides>0</HiddenSlides>
  <MMClips>2</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Orbit</vt:lpstr>
      <vt:lpstr>Energy</vt:lpstr>
      <vt:lpstr>Sources of Energy</vt:lpstr>
      <vt:lpstr>Traditional Sources of Energy</vt:lpstr>
      <vt:lpstr>Disadvantages to Coal</vt:lpstr>
      <vt:lpstr>Disadvantages to Natural Gas</vt:lpstr>
      <vt:lpstr>Alternative Sources of Energy</vt:lpstr>
      <vt:lpstr>Slide 7</vt:lpstr>
      <vt:lpstr>Solar Energy</vt:lpstr>
      <vt:lpstr>Wind Energy</vt:lpstr>
      <vt:lpstr>Hydroelectric</vt:lpstr>
      <vt:lpstr>Ocean Waves</vt:lpstr>
      <vt:lpstr>Geothermal</vt:lpstr>
      <vt:lpstr>Nuclear           Fission </vt:lpstr>
      <vt:lpstr>Biomass</vt:lpstr>
      <vt:lpstr>Algae as Biodiesel</vt:lpstr>
      <vt:lpstr>Name Your Source</vt:lpstr>
      <vt:lpstr>Energy Conservation</vt:lpstr>
      <vt:lpstr>Saving Energy</vt:lpstr>
      <vt:lpstr>Online Games</vt:lpstr>
      <vt:lpstr>Midterm Lessons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Water and Waste</dc:title>
  <dc:creator>NYCDOE Schools</dc:creator>
  <cp:lastModifiedBy>NYCDOE Schools</cp:lastModifiedBy>
  <cp:revision>8</cp:revision>
  <dcterms:created xsi:type="dcterms:W3CDTF">2011-10-21T00:36:13Z</dcterms:created>
  <dcterms:modified xsi:type="dcterms:W3CDTF">2011-10-21T02:23:14Z</dcterms:modified>
</cp:coreProperties>
</file>